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30" r:id="rId2"/>
    <p:sldId id="264" r:id="rId3"/>
    <p:sldId id="331" r:id="rId4"/>
    <p:sldId id="325" r:id="rId5"/>
    <p:sldId id="333" r:id="rId6"/>
    <p:sldId id="320" r:id="rId7"/>
    <p:sldId id="350" r:id="rId8"/>
    <p:sldId id="351" r:id="rId9"/>
    <p:sldId id="352" r:id="rId10"/>
    <p:sldId id="353" r:id="rId11"/>
    <p:sldId id="354" r:id="rId12"/>
    <p:sldId id="355" r:id="rId13"/>
    <p:sldId id="356" r:id="rId14"/>
    <p:sldId id="335" r:id="rId15"/>
    <p:sldId id="349" r:id="rId16"/>
    <p:sldId id="348" r:id="rId17"/>
    <p:sldId id="336" r:id="rId18"/>
    <p:sldId id="347" r:id="rId19"/>
    <p:sldId id="337" r:id="rId20"/>
    <p:sldId id="338" r:id="rId21"/>
    <p:sldId id="339" r:id="rId22"/>
    <p:sldId id="340" r:id="rId23"/>
    <p:sldId id="358" r:id="rId24"/>
    <p:sldId id="341" r:id="rId25"/>
    <p:sldId id="342" r:id="rId26"/>
    <p:sldId id="345" r:id="rId27"/>
    <p:sldId id="357" r:id="rId28"/>
    <p:sldId id="280" r:id="rId29"/>
    <p:sldId id="344" r:id="rId30"/>
    <p:sldId id="298" r:id="rId31"/>
    <p:sldId id="293" r:id="rId32"/>
    <p:sldId id="327" r:id="rId33"/>
    <p:sldId id="283" r:id="rId34"/>
  </p:sldIdLst>
  <p:sldSz cx="9144000" cy="6858000" type="screen4x3"/>
  <p:notesSz cx="6858000" cy="9144000"/>
  <p:defaultTextStyle>
    <a:defPPr>
      <a:defRPr lang="en-GB"/>
    </a:defPPr>
    <a:lvl1pPr algn="just" rtl="0" fontAlgn="base">
      <a:lnSpc>
        <a:spcPct val="80000"/>
      </a:lnSpc>
      <a:spcBef>
        <a:spcPct val="20000"/>
      </a:spcBef>
      <a:spcAft>
        <a:spcPct val="0"/>
      </a:spcAft>
      <a:buChar char="•"/>
      <a:defRPr sz="2800" kern="1200">
        <a:solidFill>
          <a:schemeClr val="tx1"/>
        </a:solidFill>
        <a:latin typeface="Arial" charset="0"/>
        <a:ea typeface="+mn-ea"/>
        <a:cs typeface="Times New Roman" pitchFamily="18" charset="0"/>
      </a:defRPr>
    </a:lvl1pPr>
    <a:lvl2pPr marL="457200" algn="just" rtl="0" fontAlgn="base">
      <a:lnSpc>
        <a:spcPct val="80000"/>
      </a:lnSpc>
      <a:spcBef>
        <a:spcPct val="20000"/>
      </a:spcBef>
      <a:spcAft>
        <a:spcPct val="0"/>
      </a:spcAft>
      <a:buChar char="•"/>
      <a:defRPr sz="2800" kern="1200">
        <a:solidFill>
          <a:schemeClr val="tx1"/>
        </a:solidFill>
        <a:latin typeface="Arial" charset="0"/>
        <a:ea typeface="+mn-ea"/>
        <a:cs typeface="Times New Roman" pitchFamily="18" charset="0"/>
      </a:defRPr>
    </a:lvl2pPr>
    <a:lvl3pPr marL="914400" algn="just" rtl="0" fontAlgn="base">
      <a:lnSpc>
        <a:spcPct val="80000"/>
      </a:lnSpc>
      <a:spcBef>
        <a:spcPct val="20000"/>
      </a:spcBef>
      <a:spcAft>
        <a:spcPct val="0"/>
      </a:spcAft>
      <a:buChar char="•"/>
      <a:defRPr sz="2800" kern="1200">
        <a:solidFill>
          <a:schemeClr val="tx1"/>
        </a:solidFill>
        <a:latin typeface="Arial" charset="0"/>
        <a:ea typeface="+mn-ea"/>
        <a:cs typeface="Times New Roman" pitchFamily="18" charset="0"/>
      </a:defRPr>
    </a:lvl3pPr>
    <a:lvl4pPr marL="1371600" algn="just" rtl="0" fontAlgn="base">
      <a:lnSpc>
        <a:spcPct val="80000"/>
      </a:lnSpc>
      <a:spcBef>
        <a:spcPct val="20000"/>
      </a:spcBef>
      <a:spcAft>
        <a:spcPct val="0"/>
      </a:spcAft>
      <a:buChar char="•"/>
      <a:defRPr sz="2800" kern="1200">
        <a:solidFill>
          <a:schemeClr val="tx1"/>
        </a:solidFill>
        <a:latin typeface="Arial" charset="0"/>
        <a:ea typeface="+mn-ea"/>
        <a:cs typeface="Times New Roman" pitchFamily="18" charset="0"/>
      </a:defRPr>
    </a:lvl4pPr>
    <a:lvl5pPr marL="1828800" algn="just" rtl="0" fontAlgn="base">
      <a:lnSpc>
        <a:spcPct val="80000"/>
      </a:lnSpc>
      <a:spcBef>
        <a:spcPct val="20000"/>
      </a:spcBef>
      <a:spcAft>
        <a:spcPct val="0"/>
      </a:spcAft>
      <a:buChar char="•"/>
      <a:defRPr sz="2800" kern="1200">
        <a:solidFill>
          <a:schemeClr val="tx1"/>
        </a:solidFill>
        <a:latin typeface="Arial" charset="0"/>
        <a:ea typeface="+mn-ea"/>
        <a:cs typeface="Times New Roman" pitchFamily="18" charset="0"/>
      </a:defRPr>
    </a:lvl5pPr>
    <a:lvl6pPr marL="2286000" algn="l" defTabSz="914400" rtl="0" eaLnBrk="1" latinLnBrk="0" hangingPunct="1">
      <a:defRPr sz="2800" kern="1200">
        <a:solidFill>
          <a:schemeClr val="tx1"/>
        </a:solidFill>
        <a:latin typeface="Arial" charset="0"/>
        <a:ea typeface="+mn-ea"/>
        <a:cs typeface="Times New Roman" pitchFamily="18" charset="0"/>
      </a:defRPr>
    </a:lvl6pPr>
    <a:lvl7pPr marL="2743200" algn="l" defTabSz="914400" rtl="0" eaLnBrk="1" latinLnBrk="0" hangingPunct="1">
      <a:defRPr sz="2800" kern="1200">
        <a:solidFill>
          <a:schemeClr val="tx1"/>
        </a:solidFill>
        <a:latin typeface="Arial" charset="0"/>
        <a:ea typeface="+mn-ea"/>
        <a:cs typeface="Times New Roman" pitchFamily="18" charset="0"/>
      </a:defRPr>
    </a:lvl7pPr>
    <a:lvl8pPr marL="3200400" algn="l" defTabSz="914400" rtl="0" eaLnBrk="1" latinLnBrk="0" hangingPunct="1">
      <a:defRPr sz="2800" kern="1200">
        <a:solidFill>
          <a:schemeClr val="tx1"/>
        </a:solidFill>
        <a:latin typeface="Arial" charset="0"/>
        <a:ea typeface="+mn-ea"/>
        <a:cs typeface="Times New Roman" pitchFamily="18" charset="0"/>
      </a:defRPr>
    </a:lvl8pPr>
    <a:lvl9pPr marL="3657600" algn="l" defTabSz="914400" rtl="0" eaLnBrk="1" latinLnBrk="0" hangingPunct="1">
      <a:defRPr sz="2800"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33"/>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92" autoAdjust="0"/>
    <p:restoredTop sz="94660"/>
  </p:normalViewPr>
  <p:slideViewPr>
    <p:cSldViewPr>
      <p:cViewPr>
        <p:scale>
          <a:sx n="66" d="100"/>
          <a:sy n="66" d="100"/>
        </p:scale>
        <p:origin x="-1938"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9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200"/>
            </a:lvl1pPr>
          </a:lstStyle>
          <a:p>
            <a:endParaRPr lang="en-US"/>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endParaRPr lang="en-US"/>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FontTx/>
              <a:buNone/>
              <a:defRPr sz="1200"/>
            </a:lvl1pPr>
          </a:lstStyle>
          <a:p>
            <a:endParaRPr lang="en-US"/>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fld id="{AE372DA1-C7C2-4830-9912-EBD9C1B5E506}"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200"/>
            </a:lvl1pPr>
          </a:lstStyle>
          <a:p>
            <a:endParaRPr lang="en-GB"/>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vl1pPr>
          </a:lstStyle>
          <a:p>
            <a:endParaRPr lang="en-GB"/>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FontTx/>
              <a:buNone/>
              <a:defRPr sz="1200"/>
            </a:lvl1pPr>
          </a:lstStyle>
          <a:p>
            <a:endParaRPr lang="en-GB"/>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fld id="{F7FE29E6-AF3C-4B9F-80E9-40821DE20F53}"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47015-F593-4FDF-93A9-76C0E90EBDDB}"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4307FE-E29D-4041-AD0E-389A81582A8A}" type="slidenum">
              <a:rPr lang="en-GB"/>
              <a:pPr/>
              <a:t>16</a:t>
            </a:fld>
            <a:endParaRPr lang="en-GB"/>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GB" b="1" i="1"/>
              <a:t>Slaves Receiving News of Emancipation, British West Indies, ca. 1834</a:t>
            </a:r>
            <a:r>
              <a:rPr lang="en-GB"/>
              <a:t> </a:t>
            </a:r>
          </a:p>
          <a:p>
            <a:r>
              <a:rPr lang="en-GB"/>
              <a:t>http://hitchcock.itc.virginia.edu/Slavery/details.php?filename=cass2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AC6A64-82C8-4438-AE87-35C4CB44F011}" type="slidenum">
              <a:rPr lang="en-GB"/>
              <a:pPr/>
              <a:t>28</a:t>
            </a:fld>
            <a:endParaRPr lang="en-GB"/>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GB" b="1" i="1"/>
              <a:t>Sugar Plantation Mill Yard, Antigua, West Indies, 1823</a:t>
            </a:r>
            <a:r>
              <a:rPr lang="en-GB"/>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33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7FE29E6-AF3C-4B9F-80E9-40821DE20F53}"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01BAC-5EEC-428D-9B20-E4DD4B53E7E0}"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98F14B1-8F9F-4592-A09B-CABF7CC8B4F2}"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14121D2-33B8-41F8-A24C-BCB88DF2DB07}"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275CFF3-BA9D-423C-B61C-83F4A295A36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1AC2BE0-5551-4483-9A88-65F097A5A3BF}"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1B982D3-6B7E-408F-988F-1C9B484F0708}"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B68272F-CB53-430B-9AE1-C1A686889AF4}"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E17FEF6E-6C69-408F-B536-4206ECBDC998}"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BBB31DEF-4DD9-439E-BEDD-A75209170B38}"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889C10A-BC59-4BB0-92E9-67F286D56212}"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455B8C3-1D8A-4BF6-87C3-688BF3702F5A}"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33D86B7-19A3-4EF7-8A72-27070D0EFC9C}"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fld id="{AF0C3A5D-5345-41CC-A7C8-3BA4AFD169A3}"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folHlink"/>
          </a:solidFill>
          <a:latin typeface="+mj-lt"/>
          <a:ea typeface="+mj-ea"/>
          <a:cs typeface="+mj-cs"/>
        </a:defRPr>
      </a:lvl1pPr>
      <a:lvl2pPr algn="ctr" rtl="0" fontAlgn="base">
        <a:spcBef>
          <a:spcPct val="0"/>
        </a:spcBef>
        <a:spcAft>
          <a:spcPct val="0"/>
        </a:spcAft>
        <a:defRPr sz="4400">
          <a:solidFill>
            <a:schemeClr val="folHlink"/>
          </a:solidFill>
          <a:latin typeface="Arial" charset="0"/>
        </a:defRPr>
      </a:lvl2pPr>
      <a:lvl3pPr algn="ctr" rtl="0" fontAlgn="base">
        <a:spcBef>
          <a:spcPct val="0"/>
        </a:spcBef>
        <a:spcAft>
          <a:spcPct val="0"/>
        </a:spcAft>
        <a:defRPr sz="4400">
          <a:solidFill>
            <a:schemeClr val="folHlink"/>
          </a:solidFill>
          <a:latin typeface="Arial" charset="0"/>
        </a:defRPr>
      </a:lvl3pPr>
      <a:lvl4pPr algn="ctr" rtl="0" fontAlgn="base">
        <a:spcBef>
          <a:spcPct val="0"/>
        </a:spcBef>
        <a:spcAft>
          <a:spcPct val="0"/>
        </a:spcAft>
        <a:defRPr sz="4400">
          <a:solidFill>
            <a:schemeClr val="folHlink"/>
          </a:solidFill>
          <a:latin typeface="Arial" charset="0"/>
        </a:defRPr>
      </a:lvl4pPr>
      <a:lvl5pPr algn="ctr" rtl="0" fontAlgn="base">
        <a:spcBef>
          <a:spcPct val="0"/>
        </a:spcBef>
        <a:spcAft>
          <a:spcPct val="0"/>
        </a:spcAft>
        <a:defRPr sz="4400">
          <a:solidFill>
            <a:schemeClr val="folHlink"/>
          </a:solidFill>
          <a:latin typeface="Arial" charset="0"/>
        </a:defRPr>
      </a:lvl5pPr>
      <a:lvl6pPr marL="457200" algn="ctr" rtl="0" fontAlgn="base">
        <a:spcBef>
          <a:spcPct val="0"/>
        </a:spcBef>
        <a:spcAft>
          <a:spcPct val="0"/>
        </a:spcAft>
        <a:defRPr sz="4400">
          <a:solidFill>
            <a:schemeClr val="folHlink"/>
          </a:solidFill>
          <a:latin typeface="Arial" charset="0"/>
        </a:defRPr>
      </a:lvl6pPr>
      <a:lvl7pPr marL="914400" algn="ctr" rtl="0" fontAlgn="base">
        <a:spcBef>
          <a:spcPct val="0"/>
        </a:spcBef>
        <a:spcAft>
          <a:spcPct val="0"/>
        </a:spcAft>
        <a:defRPr sz="4400">
          <a:solidFill>
            <a:schemeClr val="folHlink"/>
          </a:solidFill>
          <a:latin typeface="Arial" charset="0"/>
        </a:defRPr>
      </a:lvl7pPr>
      <a:lvl8pPr marL="1371600" algn="ctr" rtl="0" fontAlgn="base">
        <a:spcBef>
          <a:spcPct val="0"/>
        </a:spcBef>
        <a:spcAft>
          <a:spcPct val="0"/>
        </a:spcAft>
        <a:defRPr sz="4400">
          <a:solidFill>
            <a:schemeClr val="folHlink"/>
          </a:solidFill>
          <a:latin typeface="Arial" charset="0"/>
        </a:defRPr>
      </a:lvl8pPr>
      <a:lvl9pPr marL="1828800" algn="ctr" rtl="0" fontAlgn="base">
        <a:spcBef>
          <a:spcPct val="0"/>
        </a:spcBef>
        <a:spcAft>
          <a:spcPct val="0"/>
        </a:spcAft>
        <a:defRPr sz="4400">
          <a:solidFill>
            <a:schemeClr val="folHlink"/>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photos.demandstudios.com/236/20/fotolia_3601606_XS.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hyperlink" Target="http://photos.demandstudios.com/236/20/fotolia_3601606_XS.jpg" TargetMode="Externa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2618"/>
            <a:ext cx="9167581" cy="3022366"/>
          </a:xfrm>
          <a:prstGeom prst="rect">
            <a:avLst/>
          </a:prstGeom>
          <a:noFill/>
        </p:spPr>
        <p:txBody>
          <a:bodyPr vert="horz" wrap="square" rtlCol="0">
            <a:spAutoFit/>
          </a:bodyPr>
          <a:lstStyle/>
          <a:p>
            <a:pPr algn="ctr">
              <a:buNone/>
            </a:pPr>
            <a:r>
              <a:rPr lang="en-GB" sz="2800" b="1" dirty="0">
                <a:ln cmpd="dbl">
                  <a:noFill/>
                </a:ln>
                <a:solidFill>
                  <a:srgbClr val="FFFF00"/>
                </a:solidFill>
              </a:rPr>
              <a:t>David Nicholls Memorial Trust </a:t>
            </a:r>
            <a:r>
              <a:rPr lang="en-GB" sz="2800" b="1" dirty="0" smtClean="0">
                <a:ln cmpd="dbl">
                  <a:noFill/>
                </a:ln>
                <a:solidFill>
                  <a:srgbClr val="FFFF00"/>
                </a:solidFill>
              </a:rPr>
              <a:t>Lecture 2011</a:t>
            </a:r>
          </a:p>
          <a:p>
            <a:pPr algn="ctr">
              <a:buNone/>
            </a:pPr>
            <a:endParaRPr lang="en-GB" sz="2800" b="1" dirty="0">
              <a:ln cmpd="dbl">
                <a:noFill/>
              </a:ln>
              <a:solidFill>
                <a:srgbClr val="FFFF00"/>
              </a:solidFill>
            </a:endParaRPr>
          </a:p>
          <a:p>
            <a:pPr algn="ctr">
              <a:buNone/>
            </a:pPr>
            <a:r>
              <a:rPr lang="en-GB" sz="2800" b="1" dirty="0" smtClean="0">
                <a:ln cmpd="dbl">
                  <a:noFill/>
                </a:ln>
                <a:solidFill>
                  <a:srgbClr val="FFFF00"/>
                </a:solidFill>
              </a:rPr>
              <a:t>Dr </a:t>
            </a:r>
            <a:r>
              <a:rPr lang="en-GB" sz="2800" b="1" dirty="0">
                <a:ln cmpd="dbl">
                  <a:noFill/>
                </a:ln>
                <a:solidFill>
                  <a:srgbClr val="FFFF00"/>
                </a:solidFill>
              </a:rPr>
              <a:t>David </a:t>
            </a:r>
            <a:r>
              <a:rPr lang="en-GB" sz="2800" b="1" dirty="0" smtClean="0">
                <a:ln cmpd="dbl">
                  <a:noFill/>
                </a:ln>
                <a:solidFill>
                  <a:srgbClr val="FFFF00"/>
                </a:solidFill>
              </a:rPr>
              <a:t>Lambert</a:t>
            </a:r>
          </a:p>
          <a:p>
            <a:pPr algn="ctr">
              <a:buNone/>
            </a:pPr>
            <a:r>
              <a:rPr lang="en-GB" sz="2400" b="1" dirty="0" smtClean="0">
                <a:ln cmpd="dbl">
                  <a:noFill/>
                </a:ln>
                <a:solidFill>
                  <a:srgbClr val="FFFF00"/>
                </a:solidFill>
              </a:rPr>
              <a:t>University </a:t>
            </a:r>
            <a:r>
              <a:rPr lang="en-GB" sz="2400" b="1" dirty="0">
                <a:ln cmpd="dbl">
                  <a:noFill/>
                </a:ln>
                <a:solidFill>
                  <a:srgbClr val="FFFF00"/>
                </a:solidFill>
              </a:rPr>
              <a:t>of </a:t>
            </a:r>
            <a:r>
              <a:rPr lang="en-GB" sz="2400" b="1" dirty="0" smtClean="0">
                <a:ln cmpd="dbl">
                  <a:noFill/>
                </a:ln>
                <a:solidFill>
                  <a:srgbClr val="FFFF00"/>
                </a:solidFill>
              </a:rPr>
              <a:t>Warwick</a:t>
            </a:r>
          </a:p>
          <a:p>
            <a:pPr algn="ctr">
              <a:buNone/>
            </a:pPr>
            <a:endParaRPr lang="en-GB" sz="2400" b="1" dirty="0">
              <a:ln cmpd="dbl">
                <a:noFill/>
              </a:ln>
              <a:solidFill>
                <a:srgbClr val="FFFF00"/>
              </a:solidFill>
            </a:endParaRPr>
          </a:p>
          <a:p>
            <a:pPr algn="ctr">
              <a:buNone/>
            </a:pPr>
            <a:r>
              <a:rPr lang="en-GB" sz="3200" b="1" i="1" dirty="0">
                <a:ln w="12700" cmpd="sng">
                  <a:noFill/>
                </a:ln>
                <a:solidFill>
                  <a:srgbClr val="FFFF00"/>
                </a:solidFill>
              </a:rPr>
              <a:t>‘In but not of the West’: </a:t>
            </a:r>
            <a:endParaRPr lang="en-GB" sz="3200" b="1" i="1" dirty="0" smtClean="0">
              <a:ln w="12700" cmpd="sng">
                <a:noFill/>
              </a:ln>
              <a:solidFill>
                <a:srgbClr val="FFFF00"/>
              </a:solidFill>
            </a:endParaRPr>
          </a:p>
          <a:p>
            <a:pPr algn="ctr">
              <a:buNone/>
            </a:pPr>
            <a:r>
              <a:rPr lang="en-GB" sz="3200" b="1" i="1" dirty="0" smtClean="0">
                <a:ln w="12700" cmpd="sng">
                  <a:noFill/>
                </a:ln>
                <a:solidFill>
                  <a:srgbClr val="FFFF00"/>
                </a:solidFill>
              </a:rPr>
              <a:t>Caribbean </a:t>
            </a:r>
            <a:r>
              <a:rPr lang="en-GB" sz="3200" b="1" i="1" dirty="0">
                <a:ln w="12700" cmpd="sng">
                  <a:noFill/>
                </a:ln>
                <a:solidFill>
                  <a:srgbClr val="FFFF00"/>
                </a:solidFill>
              </a:rPr>
              <a:t>histories and geographies</a:t>
            </a:r>
            <a:endParaRPr lang="en-GB" sz="3200" b="1" dirty="0">
              <a:ln w="12700" cmpd="sng">
                <a:noFill/>
              </a:ln>
              <a:solidFill>
                <a:srgbClr val="FFFF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6747" y="3212976"/>
            <a:ext cx="4934087" cy="3341329"/>
          </a:xfrm>
          <a:prstGeom prst="ellipse">
            <a:avLst/>
          </a:prstGeom>
          <a:ln>
            <a:noFill/>
          </a:ln>
          <a:effectLst>
            <a:softEdge rad="112500"/>
          </a:effectLst>
        </p:spPr>
      </p:pic>
      <p:pic>
        <p:nvPicPr>
          <p:cNvPr id="1026" name="Picture 2" descr="C:\Users\David\Desktop\the_warwick_uni_blue.jpg"/>
          <p:cNvPicPr>
            <a:picLocks noChangeAspect="1" noChangeArrowheads="1"/>
          </p:cNvPicPr>
          <p:nvPr/>
        </p:nvPicPr>
        <p:blipFill>
          <a:blip r:embed="rId4" cstate="print"/>
          <a:srcRect/>
          <a:stretch>
            <a:fillRect/>
          </a:stretch>
        </p:blipFill>
        <p:spPr bwMode="auto">
          <a:xfrm>
            <a:off x="179512" y="5805264"/>
            <a:ext cx="2304256" cy="895772"/>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descr="http://hitchcock.itc.virginia.edu/SlaveTrade/collection/large/NW0052.JPG"/>
          <p:cNvPicPr>
            <a:picLocks noChangeAspect="1" noChangeArrowheads="1"/>
          </p:cNvPicPr>
          <p:nvPr/>
        </p:nvPicPr>
        <p:blipFill>
          <a:blip r:embed="rId3" cstate="print"/>
          <a:srcRect/>
          <a:stretch>
            <a:fillRect/>
          </a:stretch>
        </p:blipFill>
        <p:spPr bwMode="auto">
          <a:xfrm>
            <a:off x="318152" y="369000"/>
            <a:ext cx="8507696" cy="6120000"/>
          </a:xfrm>
          <a:prstGeom prst="rect">
            <a:avLst/>
          </a:prstGeom>
          <a:noFill/>
        </p:spPr>
      </p:pic>
    </p:spTree>
  </p:cSld>
  <p:clrMapOvr>
    <a:masterClrMapping/>
  </p:clrMapOvr>
  <p:transition advTm="12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hitchcock.itc.virginia.edu/SlaveTrade/collection/large/NW0054.JPG"/>
          <p:cNvPicPr>
            <a:picLocks noChangeAspect="1" noChangeArrowheads="1"/>
          </p:cNvPicPr>
          <p:nvPr/>
        </p:nvPicPr>
        <p:blipFill>
          <a:blip r:embed="rId3" cstate="print"/>
          <a:srcRect/>
          <a:stretch>
            <a:fillRect/>
          </a:stretch>
        </p:blipFill>
        <p:spPr bwMode="auto">
          <a:xfrm>
            <a:off x="354823" y="369000"/>
            <a:ext cx="8434354" cy="6120000"/>
          </a:xfrm>
          <a:prstGeom prst="rect">
            <a:avLst/>
          </a:prstGeom>
          <a:noFill/>
        </p:spPr>
      </p:pic>
    </p:spTree>
  </p:cSld>
  <p:clrMapOvr>
    <a:masterClrMapping/>
  </p:clrMapOvr>
  <p:transition advTm="12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http://hitchcock.itc.virginia.edu/SlaveTrade/collection/large/NW0065.JPG"/>
          <p:cNvPicPr>
            <a:picLocks noChangeAspect="1" noChangeArrowheads="1"/>
          </p:cNvPicPr>
          <p:nvPr/>
        </p:nvPicPr>
        <p:blipFill>
          <a:blip r:embed="rId3" cstate="print"/>
          <a:srcRect/>
          <a:stretch>
            <a:fillRect/>
          </a:stretch>
        </p:blipFill>
        <p:spPr bwMode="auto">
          <a:xfrm>
            <a:off x="314077" y="369000"/>
            <a:ext cx="8515846" cy="6120000"/>
          </a:xfrm>
          <a:prstGeom prst="rect">
            <a:avLst/>
          </a:prstGeom>
          <a:noFill/>
        </p:spPr>
      </p:pic>
    </p:spTree>
  </p:cSld>
  <p:clrMapOvr>
    <a:masterClrMapping/>
  </p:clrMapOvr>
  <p:transition advTm="12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hitchcock.itc.virginia.edu/SlaveTrade/collection/large/NW0066.JPG"/>
          <p:cNvPicPr>
            <a:picLocks noChangeAspect="1" noChangeArrowheads="1"/>
          </p:cNvPicPr>
          <p:nvPr/>
        </p:nvPicPr>
        <p:blipFill>
          <a:blip r:embed="rId3" cstate="print"/>
          <a:srcRect/>
          <a:stretch>
            <a:fillRect/>
          </a:stretch>
        </p:blipFill>
        <p:spPr bwMode="auto">
          <a:xfrm>
            <a:off x="281481" y="369000"/>
            <a:ext cx="8581039" cy="612000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mainlib.uwi.tt/divisions/wi/collsp/summaries/images/exlgEricWilliams.jpg"/>
          <p:cNvPicPr>
            <a:picLocks noChangeAspect="1" noChangeArrowheads="1"/>
          </p:cNvPicPr>
          <p:nvPr/>
        </p:nvPicPr>
        <p:blipFill>
          <a:blip r:embed="rId3" cstate="print"/>
          <a:srcRect t="1225" r="2649" b="1979"/>
          <a:stretch>
            <a:fillRect/>
          </a:stretch>
        </p:blipFill>
        <p:spPr bwMode="auto">
          <a:xfrm>
            <a:off x="4400014" y="836712"/>
            <a:ext cx="4200163" cy="5184576"/>
          </a:xfrm>
          <a:prstGeom prst="rect">
            <a:avLst/>
          </a:prstGeom>
          <a:noFill/>
        </p:spPr>
      </p:pic>
      <p:pic>
        <p:nvPicPr>
          <p:cNvPr id="64518" name="Picture 6" descr="&lt;SPAN STYLE= &quot;&quot; &gt;Capitalism and Slavery&lt;/SPAN&gt;"/>
          <p:cNvPicPr>
            <a:picLocks noChangeAspect="1" noChangeArrowheads="1"/>
          </p:cNvPicPr>
          <p:nvPr/>
        </p:nvPicPr>
        <p:blipFill>
          <a:blip r:embed="rId4" cstate="print"/>
          <a:srcRect/>
          <a:stretch>
            <a:fillRect/>
          </a:stretch>
        </p:blipFill>
        <p:spPr bwMode="auto">
          <a:xfrm>
            <a:off x="543823" y="876662"/>
            <a:ext cx="3312368" cy="5104677"/>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426368" y="980728"/>
            <a:ext cx="8291264" cy="4896544"/>
          </a:xfrm>
        </p:spPr>
        <p:txBody>
          <a:bodyPr/>
          <a:lstStyle/>
          <a:p>
            <a:pPr marL="0" indent="0" algn="just">
              <a:lnSpc>
                <a:spcPct val="80000"/>
              </a:lnSpc>
              <a:buFontTx/>
              <a:buNone/>
            </a:pPr>
            <a:r>
              <a:rPr lang="en-GB" sz="2800" dirty="0"/>
              <a:t>Britain was accumulating great wealth from the triangular trade.  The increase in consumption of goods called forth by that trade inevitably drew in its train the development of the productive power of the country.  This industrial expansion required finance.  What man in the first three-quarters of the eighteenth century was better able to afford the ready capital than a West Indian sugar planter or a Liverpool slave trader?...[T]he investment of profits from the triangular trade in British industry…supplied part of the huge outlay for the construction of the vast plants to meet the needs of the new productive process and the new </a:t>
            </a:r>
            <a:r>
              <a:rPr lang="en-GB" sz="2800" dirty="0" smtClean="0"/>
              <a:t>markets (Williams, 1944)</a:t>
            </a:r>
            <a:endParaRPr lang="en-GB"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5" name="Picture 3" descr="Emancipation 1"/>
          <p:cNvPicPr>
            <a:picLocks noGrp="1" noChangeAspect="1" noChangeArrowheads="1"/>
          </p:cNvPicPr>
          <p:nvPr>
            <p:ph idx="1"/>
          </p:nvPr>
        </p:nvPicPr>
        <p:blipFill>
          <a:blip r:embed="rId3" cstate="print"/>
          <a:srcRect/>
          <a:stretch>
            <a:fillRect/>
          </a:stretch>
        </p:blipFill>
        <p:spPr>
          <a:xfrm>
            <a:off x="258713" y="568375"/>
            <a:ext cx="8626574" cy="5721251"/>
          </a:xfrm>
          <a:noFill/>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nmm.ac.uk/blogs/collections/images/PW6003.jpg"/>
          <p:cNvPicPr>
            <a:picLocks noChangeAspect="1" noChangeArrowheads="1"/>
          </p:cNvPicPr>
          <p:nvPr/>
        </p:nvPicPr>
        <p:blipFill>
          <a:blip r:embed="rId3" cstate="print"/>
          <a:srcRect/>
          <a:stretch>
            <a:fillRect/>
          </a:stretch>
        </p:blipFill>
        <p:spPr bwMode="auto">
          <a:xfrm>
            <a:off x="611560" y="727100"/>
            <a:ext cx="7920880" cy="5403800"/>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Jumby Bay, Antigua"/>
          <p:cNvPicPr>
            <a:picLocks noGrp="1" noChangeAspect="1" noChangeArrowheads="1"/>
          </p:cNvPicPr>
          <p:nvPr>
            <p:ph/>
          </p:nvPr>
        </p:nvPicPr>
        <p:blipFill>
          <a:blip r:embed="rId3" cstate="print"/>
          <a:srcRect/>
          <a:stretch>
            <a:fillRect/>
          </a:stretch>
        </p:blipFill>
        <p:spPr>
          <a:xfrm>
            <a:off x="4427538" y="330200"/>
            <a:ext cx="4321175" cy="2738438"/>
          </a:xfrm>
          <a:noFill/>
          <a:ln/>
        </p:spPr>
      </p:pic>
      <p:pic>
        <p:nvPicPr>
          <p:cNvPr id="60419" name="Picture 3" descr="Caribbean sea"/>
          <p:cNvPicPr>
            <a:picLocks noChangeAspect="1" noChangeArrowheads="1"/>
          </p:cNvPicPr>
          <p:nvPr/>
        </p:nvPicPr>
        <p:blipFill>
          <a:blip r:embed="rId4" cstate="print"/>
          <a:srcRect/>
          <a:stretch>
            <a:fillRect/>
          </a:stretch>
        </p:blipFill>
        <p:spPr bwMode="auto">
          <a:xfrm>
            <a:off x="4500563" y="3284538"/>
            <a:ext cx="4248150" cy="3186112"/>
          </a:xfrm>
          <a:prstGeom prst="rect">
            <a:avLst/>
          </a:prstGeom>
          <a:noFill/>
        </p:spPr>
      </p:pic>
      <p:pic>
        <p:nvPicPr>
          <p:cNvPr id="60420" name="Picture 4" descr="Caribbean palm tree"/>
          <p:cNvPicPr>
            <a:picLocks noChangeAspect="1" noChangeArrowheads="1"/>
          </p:cNvPicPr>
          <p:nvPr/>
        </p:nvPicPr>
        <p:blipFill>
          <a:blip r:embed="rId5" cstate="print"/>
          <a:srcRect/>
          <a:stretch>
            <a:fillRect/>
          </a:stretch>
        </p:blipFill>
        <p:spPr bwMode="auto">
          <a:xfrm>
            <a:off x="468313" y="828675"/>
            <a:ext cx="3565525" cy="4752975"/>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75786" y="452801"/>
            <a:ext cx="4680520" cy="5952399"/>
          </a:xfrm>
          <a:prstGeom prst="rect">
            <a:avLst/>
          </a:prstGeom>
        </p:spPr>
        <p:txBody>
          <a:bodyPr wrap="square">
            <a:spAutoFit/>
          </a:bodyPr>
          <a:lstStyle/>
          <a:p>
            <a:pPr>
              <a:buNone/>
            </a:pPr>
            <a:r>
              <a:rPr lang="en-GB" dirty="0" smtClean="0"/>
              <a:t>Here, for the first time, was the tropical beach!  How often, from childhood, I had tried to picture it from Kingsley’s vivid descriptions of the histories of the early explorers.  There were the cocoa-nut palms, with clusters of green cocoa-nuts growing all along the sea-line out of the soft white sand, with beautiful rainbow colours in the water as it moved lazily backwards and forwards, glittering in the brilliant sunlight (Hastings Jay, 1900)</a:t>
            </a:r>
          </a:p>
        </p:txBody>
      </p:sp>
      <p:pic>
        <p:nvPicPr>
          <p:cNvPr id="4" name="Picture 2" descr="All Inclusive Hotels in Punta Cana">
            <a:hlinkClick r:id="rId3" tooltip="All Inclusive Hotels in Punta Cana"/>
          </p:cNvPr>
          <p:cNvPicPr>
            <a:picLocks noChangeAspect="1" noChangeArrowheads="1"/>
          </p:cNvPicPr>
          <p:nvPr/>
        </p:nvPicPr>
        <p:blipFill>
          <a:blip r:embed="rId4" cstate="print"/>
          <a:srcRect/>
          <a:stretch>
            <a:fillRect/>
          </a:stretch>
        </p:blipFill>
        <p:spPr bwMode="auto">
          <a:xfrm>
            <a:off x="287693" y="1028734"/>
            <a:ext cx="3600400" cy="4800533"/>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1" descr="http://ecx.images-amazon.com/images/I/510fx7h8%2BRL._SS500_.jpg"/>
          <p:cNvPicPr>
            <a:picLocks noChangeAspect="1" noChangeArrowheads="1"/>
          </p:cNvPicPr>
          <p:nvPr/>
        </p:nvPicPr>
        <p:blipFill>
          <a:blip r:embed="rId3" cstate="print"/>
          <a:srcRect l="19447" r="19353"/>
          <a:stretch>
            <a:fillRect/>
          </a:stretch>
        </p:blipFill>
        <p:spPr bwMode="auto">
          <a:xfrm>
            <a:off x="424177" y="733355"/>
            <a:ext cx="3299470" cy="5391291"/>
          </a:xfrm>
          <a:prstGeom prst="rect">
            <a:avLst/>
          </a:prstGeom>
          <a:noFill/>
        </p:spPr>
      </p:pic>
      <p:sp>
        <p:nvSpPr>
          <p:cNvPr id="5" name="Rectangle 4"/>
          <p:cNvSpPr/>
          <p:nvPr/>
        </p:nvSpPr>
        <p:spPr>
          <a:xfrm>
            <a:off x="4147824" y="625156"/>
            <a:ext cx="4572000" cy="5607689"/>
          </a:xfrm>
          <a:prstGeom prst="rect">
            <a:avLst/>
          </a:prstGeom>
        </p:spPr>
        <p:txBody>
          <a:bodyPr>
            <a:spAutoFit/>
          </a:bodyPr>
          <a:lstStyle/>
          <a:p>
            <a:pPr>
              <a:buNone/>
            </a:pPr>
            <a:r>
              <a:rPr lang="en-GB" dirty="0" smtClean="0"/>
              <a:t>If </a:t>
            </a:r>
            <a:r>
              <a:rPr lang="en-GB" dirty="0" smtClean="0"/>
              <a:t>you go to Antigua as a tourist, this is what you will see. If you come by aeroplane, you will land at the V. C. Bird International Airport. </a:t>
            </a:r>
            <a:r>
              <a:rPr lang="en-GB" dirty="0" err="1" smtClean="0"/>
              <a:t>Vere</a:t>
            </a:r>
            <a:r>
              <a:rPr lang="en-GB" dirty="0" smtClean="0"/>
              <a:t> Cornwall (V. C.) Bird is the Prime Minister of Antigua. You may be the sort of tourist who would wonder why a Prime Minister would want an airport named after him – why not a school, why not a hospital, why not some great public </a:t>
            </a:r>
            <a:r>
              <a:rPr lang="en-GB" dirty="0" smtClean="0"/>
              <a:t>monument </a:t>
            </a:r>
            <a:r>
              <a:rPr lang="en-GB" dirty="0" smtClean="0"/>
              <a:t>(Kincaid, 1988</a:t>
            </a:r>
            <a:r>
              <a:rPr lang="en-GB" dirty="0" smtClean="0"/>
              <a:t>)</a:t>
            </a:r>
            <a:endParaRPr lang="en-GB"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3.bp.blogspot.com/-7rQFgcXlxHs/Thr7QgYZnWI/AAAAAAAAAFY/U2WeBcu92a4/s1600/rostows.jpg"/>
          <p:cNvPicPr>
            <a:picLocks noChangeAspect="1" noChangeArrowheads="1"/>
          </p:cNvPicPr>
          <p:nvPr/>
        </p:nvPicPr>
        <p:blipFill>
          <a:blip r:embed="rId3" cstate="print"/>
          <a:srcRect/>
          <a:stretch>
            <a:fillRect/>
          </a:stretch>
        </p:blipFill>
        <p:spPr bwMode="auto">
          <a:xfrm>
            <a:off x="575556" y="319902"/>
            <a:ext cx="7992888" cy="6218196"/>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9609" y="575912"/>
            <a:ext cx="8564782" cy="5706177"/>
          </a:xfrm>
          <a:prstGeom prst="rect">
            <a:avLst/>
          </a:prstGeom>
          <a:noFill/>
        </p:spPr>
        <p:txBody>
          <a:bodyPr wrap="square" rtlCol="0">
            <a:spAutoFit/>
          </a:bodyPr>
          <a:lstStyle/>
          <a:p>
            <a:pPr>
              <a:buNone/>
            </a:pPr>
            <a:r>
              <a:rPr lang="en-GB" sz="2400" dirty="0" smtClean="0"/>
              <a:t>You </a:t>
            </a:r>
            <a:r>
              <a:rPr lang="en-GB" sz="2400" dirty="0" smtClean="0"/>
              <a:t>have brought your own books with you, and among them is one of those new books about economic history, one of those books explaining how the West (meaning Europe and North America after its conquest and settlement by Europeans) got rich: the West got rich not from the free (free - in this case meaning got-for-nothing) and then undervalued labour, for generations, of the people like me you see walking around you in Antigua but from the ingenuity of small shopkeepers in Sheffield and Yorkshire and Lancashire, or wherever; and what a great part the invention of the wristwatch played in it, for there was nothing noble-minded men could not do when they discovered they could slap time on their wrists just like that (isn’t that the last straw; for not only did we have to suffer the </a:t>
            </a:r>
            <a:r>
              <a:rPr lang="en-GB" sz="2400" dirty="0" err="1" smtClean="0"/>
              <a:t>unspeakableness</a:t>
            </a:r>
            <a:r>
              <a:rPr lang="en-GB" sz="2400" dirty="0" smtClean="0"/>
              <a:t> of slavery, but the satisfaction to be had from “We made you bastards rich” is taken away, too), and so you needn’t let that slightly funny feeling you have from time to time about exploitation, oppression, domination develop into a full-fledged unease, discomfort; you could ruin your </a:t>
            </a:r>
            <a:r>
              <a:rPr lang="en-GB" sz="2400" dirty="0" smtClean="0"/>
              <a:t>holiday</a:t>
            </a:r>
            <a:r>
              <a:rPr lang="en-GB" sz="2400" dirty="0" smtClean="0"/>
              <a:t> </a:t>
            </a:r>
            <a:r>
              <a:rPr lang="en-GB" sz="2400" dirty="0" smtClean="0"/>
              <a:t>(Kincaid</a:t>
            </a:r>
            <a:r>
              <a:rPr lang="en-GB" sz="2400" dirty="0" smtClean="0"/>
              <a:t>, 1988)</a:t>
            </a:r>
            <a:endParaRPr lang="en-GB" sz="24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Antigua tourism graph"/>
          <p:cNvPicPr>
            <a:picLocks noGrp="1" noChangeAspect="1" noChangeArrowheads="1"/>
          </p:cNvPicPr>
          <p:nvPr>
            <p:ph/>
          </p:nvPr>
        </p:nvPicPr>
        <p:blipFill>
          <a:blip r:embed="rId3" cstate="print"/>
          <a:srcRect/>
          <a:stretch>
            <a:fillRect/>
          </a:stretch>
        </p:blipFill>
        <p:spPr>
          <a:xfrm>
            <a:off x="539552" y="723872"/>
            <a:ext cx="8064896" cy="5410255"/>
          </a:xfr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61185" y="548680"/>
            <a:ext cx="8221629" cy="576064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Grp="1" noChangeAspect="1" noChangeArrowheads="1"/>
          </p:cNvPicPr>
          <p:nvPr>
            <p:ph idx="1"/>
          </p:nvPr>
        </p:nvPicPr>
        <p:blipFill>
          <a:blip r:embed="rId3" cstate="print"/>
          <a:srcRect t="11540" b="10185"/>
          <a:stretch>
            <a:fillRect/>
          </a:stretch>
        </p:blipFill>
        <p:spPr>
          <a:xfrm>
            <a:off x="611560" y="325200"/>
            <a:ext cx="7920880" cy="6207601"/>
          </a:xfrm>
          <a:noFill/>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60" name="Picture 12" descr="http://upload.wikimedia.org/wikipedia/commons/thumb/d/d5/Dependency_theory.svg/340px-Dependency_theory.svg.png"/>
          <p:cNvPicPr>
            <a:picLocks noChangeAspect="1" noChangeArrowheads="1"/>
          </p:cNvPicPr>
          <p:nvPr/>
        </p:nvPicPr>
        <p:blipFill>
          <a:blip r:embed="rId3" cstate="print"/>
          <a:srcRect/>
          <a:stretch>
            <a:fillRect/>
          </a:stretch>
        </p:blipFill>
        <p:spPr bwMode="auto">
          <a:xfrm>
            <a:off x="1512000" y="369000"/>
            <a:ext cx="6120000" cy="6120000"/>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3.bp.blogspot.com/-7rQFgcXlxHs/Thr7QgYZnWI/AAAAAAAAAFY/U2WeBcu92a4/s1600/rostows.jpg"/>
          <p:cNvPicPr>
            <a:picLocks noChangeAspect="1" noChangeArrowheads="1"/>
          </p:cNvPicPr>
          <p:nvPr/>
        </p:nvPicPr>
        <p:blipFill>
          <a:blip r:embed="rId3" cstate="print"/>
          <a:srcRect/>
          <a:stretch>
            <a:fillRect/>
          </a:stretch>
        </p:blipFill>
        <p:spPr bwMode="auto">
          <a:xfrm>
            <a:off x="575556" y="319902"/>
            <a:ext cx="7992888" cy="6218196"/>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60" name="Picture 12" descr="http://upload.wikimedia.org/wikipedia/commons/thumb/d/d5/Dependency_theory.svg/340px-Dependency_theory.svg.png"/>
          <p:cNvPicPr>
            <a:picLocks noChangeAspect="1" noChangeArrowheads="1"/>
          </p:cNvPicPr>
          <p:nvPr/>
        </p:nvPicPr>
        <p:blipFill>
          <a:blip r:embed="rId3" cstate="print"/>
          <a:srcRect/>
          <a:stretch>
            <a:fillRect/>
          </a:stretch>
        </p:blipFill>
        <p:spPr bwMode="auto">
          <a:xfrm>
            <a:off x="1512000" y="369000"/>
            <a:ext cx="6120000" cy="612000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3" cstate="print"/>
          <a:srcRect l="1963" r="1963"/>
          <a:stretch>
            <a:fillRect/>
          </a:stretch>
        </p:blipFill>
        <p:spPr bwMode="auto">
          <a:xfrm>
            <a:off x="179512" y="309233"/>
            <a:ext cx="8784976" cy="623953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9609" y="387587"/>
            <a:ext cx="8564782" cy="2751522"/>
          </a:xfrm>
          <a:prstGeom prst="rect">
            <a:avLst/>
          </a:prstGeom>
          <a:noFill/>
        </p:spPr>
        <p:txBody>
          <a:bodyPr wrap="square" rtlCol="0">
            <a:spAutoFit/>
          </a:bodyPr>
          <a:lstStyle/>
          <a:p>
            <a:pPr>
              <a:buNone/>
            </a:pPr>
            <a:r>
              <a:rPr lang="en-GB" sz="2400" dirty="0" smtClean="0"/>
              <a:t>[T]</a:t>
            </a:r>
            <a:r>
              <a:rPr lang="en-GB" sz="2400" dirty="0" smtClean="0"/>
              <a:t>he </a:t>
            </a:r>
            <a:r>
              <a:rPr lang="en-GB" sz="2400" dirty="0" smtClean="0"/>
              <a:t>sea-crossing technologies – canoe, caravel, and container ship – serve as symbols of the main periods of Caribbean history.  The last – the container ship – defines a short period, the last fifty years.  The caravel stands for a period ten times as long, the 500 years from 1492.  The canoe accounts for another multiple of ten, the previous 5,000 years or more.  Each of these vessels carried with them whole cultures, representing an increasingly global </a:t>
            </a:r>
            <a:r>
              <a:rPr lang="en-GB" sz="2400" dirty="0" smtClean="0"/>
              <a:t>cargo</a:t>
            </a:r>
            <a:r>
              <a:rPr lang="en-GB" sz="2400" dirty="0" smtClean="0"/>
              <a:t> </a:t>
            </a:r>
            <a:r>
              <a:rPr lang="en-GB" sz="2400" dirty="0" smtClean="0"/>
              <a:t>(</a:t>
            </a:r>
            <a:r>
              <a:rPr lang="en-GB" sz="2400" dirty="0" err="1" smtClean="0"/>
              <a:t>Higman</a:t>
            </a:r>
            <a:r>
              <a:rPr lang="en-GB" sz="2400" dirty="0" smtClean="0"/>
              <a:t>, 2010)</a:t>
            </a:r>
            <a:endParaRPr lang="en-GB" sz="2400" dirty="0"/>
          </a:p>
        </p:txBody>
      </p:sp>
      <p:pic>
        <p:nvPicPr>
          <p:cNvPr id="21506" name="Picture 2" descr="http://www.grahamdragon.co.uk/tursla.jpg"/>
          <p:cNvPicPr>
            <a:picLocks noChangeAspect="1" noChangeArrowheads="1"/>
          </p:cNvPicPr>
          <p:nvPr/>
        </p:nvPicPr>
        <p:blipFill>
          <a:blip r:embed="rId3" cstate="print"/>
          <a:srcRect/>
          <a:stretch>
            <a:fillRect/>
          </a:stretch>
        </p:blipFill>
        <p:spPr bwMode="auto">
          <a:xfrm>
            <a:off x="2362285" y="3212976"/>
            <a:ext cx="4419431" cy="3312368"/>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3853" y="452801"/>
            <a:ext cx="5232243" cy="6297108"/>
          </a:xfrm>
          <a:prstGeom prst="rect">
            <a:avLst/>
          </a:prstGeom>
        </p:spPr>
        <p:txBody>
          <a:bodyPr wrap="square">
            <a:spAutoFit/>
          </a:bodyPr>
          <a:lstStyle/>
          <a:p>
            <a:pPr>
              <a:buNone/>
            </a:pPr>
            <a:r>
              <a:rPr lang="en-GB" dirty="0" smtClean="0"/>
              <a:t>Although the Caribbean lies at the heart of the western hemisphere and was historically pivotal in the rise of Europe to world predominance, it has nevertheless been spatially and temporally eviscerated from the imaginary geographies of ‘Western modernity’.  The imagined community of the West has no space for the islands that were its origin, the horizon of its self-perception, the source of its wealth…As C. L. R. James once put it, the Caribbean is </a:t>
            </a:r>
            <a:r>
              <a:rPr lang="en-GB" dirty="0" smtClean="0"/>
              <a:t>‘in </a:t>
            </a:r>
            <a:r>
              <a:rPr lang="en-GB" dirty="0" smtClean="0"/>
              <a:t>but not of the </a:t>
            </a:r>
            <a:r>
              <a:rPr lang="en-GB" dirty="0" smtClean="0"/>
              <a:t>West’... </a:t>
            </a:r>
            <a:r>
              <a:rPr lang="en-GB" dirty="0" smtClean="0"/>
              <a:t>(Sheller, 2003)</a:t>
            </a:r>
            <a:endParaRPr lang="en-GB" dirty="0"/>
          </a:p>
        </p:txBody>
      </p:sp>
      <p:pic>
        <p:nvPicPr>
          <p:cNvPr id="4" name="Picture 2" descr="http://t0.gstatic.com/images?q=tbn:ANd9GcR2NqdKdDTCmn-KywJ6EnSIv4RjogbqQZBKilqzJX6NhlEuV1zgHQ"/>
          <p:cNvPicPr>
            <a:picLocks noChangeAspect="1" noChangeArrowheads="1"/>
          </p:cNvPicPr>
          <p:nvPr/>
        </p:nvPicPr>
        <p:blipFill>
          <a:blip r:embed="rId3" cstate="print"/>
          <a:srcRect/>
          <a:stretch>
            <a:fillRect/>
          </a:stretch>
        </p:blipFill>
        <p:spPr bwMode="auto">
          <a:xfrm>
            <a:off x="5699786" y="1068415"/>
            <a:ext cx="3240360" cy="4721170"/>
          </a:xfrm>
          <a:prstGeom prst="rect">
            <a:avLst/>
          </a:prstGeom>
          <a:noFill/>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sz="4000"/>
              <a:t>Major phases in Caribbean history</a:t>
            </a:r>
          </a:p>
        </p:txBody>
      </p:sp>
      <p:sp>
        <p:nvSpPr>
          <p:cNvPr id="65539" name="Rectangle 3"/>
          <p:cNvSpPr>
            <a:spLocks noGrp="1" noChangeArrowheads="1"/>
          </p:cNvSpPr>
          <p:nvPr>
            <p:ph type="body" idx="1"/>
          </p:nvPr>
        </p:nvSpPr>
        <p:spPr>
          <a:xfrm>
            <a:off x="457200" y="1600200"/>
            <a:ext cx="4114800" cy="5139869"/>
          </a:xfrm>
        </p:spPr>
        <p:txBody>
          <a:bodyPr wrap="square">
            <a:spAutoFit/>
          </a:bodyPr>
          <a:lstStyle/>
          <a:p>
            <a:pPr marL="533400" indent="-533400">
              <a:lnSpc>
                <a:spcPct val="80000"/>
              </a:lnSpc>
              <a:buFontTx/>
              <a:buAutoNum type="arabicPeriod"/>
            </a:pPr>
            <a:r>
              <a:rPr lang="en-GB" sz="2000" u="sng" dirty="0" smtClean="0">
                <a:cs typeface="Times New Roman" pitchFamily="18" charset="0"/>
              </a:rPr>
              <a:t>Sixteenth to seventeenth centuries</a:t>
            </a:r>
            <a:r>
              <a:rPr lang="en-GB" sz="2000" dirty="0" smtClean="0">
                <a:cs typeface="Times New Roman" pitchFamily="18" charset="0"/>
              </a:rPr>
              <a:t>: period of ‘discovery’ and dispossession of indigenous population.</a:t>
            </a:r>
          </a:p>
          <a:p>
            <a:pPr marL="533400" indent="-533400">
              <a:lnSpc>
                <a:spcPct val="80000"/>
              </a:lnSpc>
              <a:buFontTx/>
              <a:buAutoNum type="arabicPeriod"/>
            </a:pPr>
            <a:endParaRPr lang="en-GB" sz="2000" dirty="0" smtClean="0">
              <a:cs typeface="Times New Roman" pitchFamily="18" charset="0"/>
            </a:endParaRPr>
          </a:p>
          <a:p>
            <a:pPr marL="533400" indent="-533400">
              <a:lnSpc>
                <a:spcPct val="80000"/>
              </a:lnSpc>
              <a:buFontTx/>
              <a:buAutoNum type="arabicPeriod"/>
            </a:pPr>
            <a:r>
              <a:rPr lang="en-GB" sz="2000" u="sng" dirty="0" smtClean="0">
                <a:cs typeface="Times New Roman" pitchFamily="18" charset="0"/>
              </a:rPr>
              <a:t>Eighteenth to mid-nineteenth centuries</a:t>
            </a:r>
            <a:r>
              <a:rPr lang="en-GB" sz="2000" dirty="0" smtClean="0">
                <a:cs typeface="Times New Roman" pitchFamily="18" charset="0"/>
              </a:rPr>
              <a:t>: growth of plantation slavery and intra-imperial conflict.</a:t>
            </a:r>
          </a:p>
          <a:p>
            <a:pPr marL="533400" indent="-533400">
              <a:lnSpc>
                <a:spcPct val="80000"/>
              </a:lnSpc>
              <a:buFontTx/>
              <a:buAutoNum type="arabicPeriod"/>
            </a:pPr>
            <a:endParaRPr lang="en-GB" sz="2000" dirty="0" smtClean="0">
              <a:cs typeface="Times New Roman" pitchFamily="18" charset="0"/>
            </a:endParaRPr>
          </a:p>
          <a:p>
            <a:pPr marL="533400" indent="-533400">
              <a:lnSpc>
                <a:spcPct val="80000"/>
              </a:lnSpc>
              <a:buFontTx/>
              <a:buAutoNum type="arabicPeriod"/>
            </a:pPr>
            <a:r>
              <a:rPr lang="en-GB" sz="2000" u="sng" dirty="0" smtClean="0">
                <a:cs typeface="Times New Roman" pitchFamily="18" charset="0"/>
              </a:rPr>
              <a:t>Mid-nineteenth to mid-twentieth centuries</a:t>
            </a:r>
            <a:r>
              <a:rPr lang="en-GB" sz="2000" dirty="0" smtClean="0">
                <a:cs typeface="Times New Roman" pitchFamily="18" charset="0"/>
              </a:rPr>
              <a:t>: ‘free labour’ plantation commodity and increasing USA involvement.</a:t>
            </a:r>
          </a:p>
          <a:p>
            <a:pPr marL="533400" indent="-533400">
              <a:lnSpc>
                <a:spcPct val="80000"/>
              </a:lnSpc>
              <a:buFontTx/>
              <a:buAutoNum type="arabicPeriod"/>
            </a:pPr>
            <a:endParaRPr lang="en-GB" sz="2000" dirty="0" smtClean="0">
              <a:cs typeface="Times New Roman" pitchFamily="18" charset="0"/>
            </a:endParaRPr>
          </a:p>
          <a:p>
            <a:pPr marL="533400" indent="-533400">
              <a:lnSpc>
                <a:spcPct val="80000"/>
              </a:lnSpc>
              <a:buFontTx/>
              <a:buAutoNum type="arabicPeriod"/>
            </a:pPr>
            <a:r>
              <a:rPr lang="en-GB" sz="2000" u="sng" dirty="0" smtClean="0">
                <a:cs typeface="Times New Roman" pitchFamily="18" charset="0"/>
              </a:rPr>
              <a:t>Late twentieth century to today</a:t>
            </a:r>
            <a:r>
              <a:rPr lang="en-GB" sz="2000" dirty="0" smtClean="0">
                <a:cs typeface="Times New Roman" pitchFamily="18" charset="0"/>
              </a:rPr>
              <a:t>: decolonisation and explosion of tourism.</a:t>
            </a:r>
            <a:endParaRPr lang="en-GB" sz="2000" dirty="0">
              <a:cs typeface="Times New Roman" pitchFamily="18" charset="0"/>
            </a:endParaRPr>
          </a:p>
        </p:txBody>
      </p:sp>
      <p:sp>
        <p:nvSpPr>
          <p:cNvPr id="6" name="Rectangle 3"/>
          <p:cNvSpPr txBox="1">
            <a:spLocks noChangeArrowheads="1"/>
          </p:cNvSpPr>
          <p:nvPr/>
        </p:nvSpPr>
        <p:spPr bwMode="auto">
          <a:xfrm>
            <a:off x="4788024" y="1556792"/>
            <a:ext cx="4114800" cy="32316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533400" marR="0" lvl="0" indent="-533400" algn="l" defTabSz="914400" rtl="0" eaLnBrk="1" fontAlgn="base" latinLnBrk="0" hangingPunct="1">
              <a:lnSpc>
                <a:spcPct val="80000"/>
              </a:lnSpc>
              <a:spcBef>
                <a:spcPct val="20000"/>
              </a:spcBef>
              <a:spcAft>
                <a:spcPct val="0"/>
              </a:spcAft>
              <a:buClrTx/>
              <a:buSzTx/>
              <a:buNone/>
              <a:tabLst/>
              <a:defRPr/>
            </a:pPr>
            <a:r>
              <a:rPr kumimoji="0" lang="en-GB" sz="2000" b="0" i="0" strike="noStrike" kern="0" cap="none" spc="0" normalizeH="0" baseline="0" noProof="0" dirty="0" smtClean="0">
                <a:ln>
                  <a:noFill/>
                </a:ln>
                <a:solidFill>
                  <a:schemeClr val="tx1"/>
                </a:solidFill>
                <a:effectLst/>
                <a:uLnTx/>
                <a:uFillTx/>
                <a:latin typeface="+mn-lt"/>
                <a:ea typeface="+mn-ea"/>
                <a:cs typeface="Times New Roman" pitchFamily="18" charset="0"/>
              </a:rPr>
              <a:t>1492-1630 – Columbian cataclysm</a:t>
            </a:r>
          </a:p>
          <a:p>
            <a:pPr marL="533400" marR="0" lvl="0" indent="-533400" algn="l" defTabSz="914400" rtl="0" eaLnBrk="1" fontAlgn="base" latinLnBrk="0" hangingPunct="1">
              <a:lnSpc>
                <a:spcPct val="80000"/>
              </a:lnSpc>
              <a:spcBef>
                <a:spcPct val="20000"/>
              </a:spcBef>
              <a:spcAft>
                <a:spcPct val="0"/>
              </a:spcAft>
              <a:buClrTx/>
              <a:buSzTx/>
              <a:buNone/>
              <a:tabLst/>
              <a:defRPr/>
            </a:pPr>
            <a:r>
              <a:rPr lang="en-GB" sz="2000" u="none" kern="0" dirty="0" smtClean="0">
                <a:latin typeface="+mn-lt"/>
              </a:rPr>
              <a:t>1630-1770 – Plantation peoples</a:t>
            </a:r>
          </a:p>
          <a:p>
            <a:pPr marL="533400" marR="0" lvl="0" indent="-533400" algn="l" defTabSz="914400" rtl="0" eaLnBrk="1" fontAlgn="base" latinLnBrk="0" hangingPunct="1">
              <a:lnSpc>
                <a:spcPct val="80000"/>
              </a:lnSpc>
              <a:spcBef>
                <a:spcPct val="20000"/>
              </a:spcBef>
              <a:spcAft>
                <a:spcPct val="0"/>
              </a:spcAft>
              <a:buClrTx/>
              <a:buSzTx/>
              <a:buNone/>
              <a:tabLst/>
              <a:defRPr/>
            </a:pPr>
            <a:endParaRPr lang="en-GB" sz="2000" u="none" kern="0" dirty="0" smtClean="0">
              <a:latin typeface="+mn-lt"/>
            </a:endParaRPr>
          </a:p>
          <a:p>
            <a:pPr marL="533400" marR="0" lvl="0" indent="-533400" algn="l" defTabSz="914400" rtl="0" eaLnBrk="1" fontAlgn="base" latinLnBrk="0" hangingPunct="1">
              <a:lnSpc>
                <a:spcPct val="80000"/>
              </a:lnSpc>
              <a:spcBef>
                <a:spcPct val="20000"/>
              </a:spcBef>
              <a:spcAft>
                <a:spcPct val="0"/>
              </a:spcAft>
              <a:buClrTx/>
              <a:buSzTx/>
              <a:buNone/>
              <a:tabLst/>
              <a:defRPr/>
            </a:pPr>
            <a:r>
              <a:rPr kumimoji="0" lang="en-GB" sz="2000" b="0" i="0" strike="noStrike" kern="0" cap="none" spc="0" normalizeH="0" baseline="0" noProof="0" dirty="0" smtClean="0">
                <a:ln>
                  <a:noFill/>
                </a:ln>
                <a:solidFill>
                  <a:schemeClr val="tx1"/>
                </a:solidFill>
                <a:effectLst/>
                <a:uLnTx/>
                <a:uFillTx/>
                <a:latin typeface="+mn-lt"/>
                <a:ea typeface="+mn-ea"/>
                <a:cs typeface="Times New Roman" pitchFamily="18" charset="0"/>
              </a:rPr>
              <a:t>1770-1870</a:t>
            </a:r>
            <a:r>
              <a:rPr kumimoji="0" lang="en-GB" sz="2000" b="0" i="0" strike="noStrike" kern="0" cap="none" spc="0" normalizeH="0" noProof="0" dirty="0" smtClean="0">
                <a:ln>
                  <a:noFill/>
                </a:ln>
                <a:solidFill>
                  <a:schemeClr val="tx1"/>
                </a:solidFill>
                <a:effectLst/>
                <a:uLnTx/>
                <a:uFillTx/>
                <a:latin typeface="+mn-lt"/>
                <a:ea typeface="+mn-ea"/>
                <a:cs typeface="Times New Roman" pitchFamily="18" charset="0"/>
              </a:rPr>
              <a:t> – Rebels and revolutionaries</a:t>
            </a:r>
          </a:p>
          <a:p>
            <a:pPr marL="533400" marR="0" lvl="0" indent="-533400" algn="l" defTabSz="914400" rtl="0" eaLnBrk="1" fontAlgn="base" latinLnBrk="0" hangingPunct="1">
              <a:lnSpc>
                <a:spcPct val="80000"/>
              </a:lnSpc>
              <a:spcBef>
                <a:spcPct val="20000"/>
              </a:spcBef>
              <a:spcAft>
                <a:spcPct val="0"/>
              </a:spcAft>
              <a:buClrTx/>
              <a:buSzTx/>
              <a:buNone/>
              <a:tabLst/>
              <a:defRPr/>
            </a:pPr>
            <a:endParaRPr kumimoji="0" lang="en-GB" sz="2000" b="0" i="0" strike="noStrike" kern="0" cap="none" spc="0" normalizeH="0" noProof="0" dirty="0" smtClean="0">
              <a:ln>
                <a:noFill/>
              </a:ln>
              <a:solidFill>
                <a:schemeClr val="tx1"/>
              </a:solidFill>
              <a:effectLst/>
              <a:uLnTx/>
              <a:uFillTx/>
              <a:latin typeface="+mn-lt"/>
              <a:ea typeface="+mn-ea"/>
              <a:cs typeface="Times New Roman" pitchFamily="18" charset="0"/>
            </a:endParaRPr>
          </a:p>
          <a:p>
            <a:pPr marL="533400" marR="0" lvl="0" indent="-533400" algn="l" defTabSz="914400" rtl="0" eaLnBrk="1" fontAlgn="base" latinLnBrk="0" hangingPunct="1">
              <a:lnSpc>
                <a:spcPct val="80000"/>
              </a:lnSpc>
              <a:spcBef>
                <a:spcPct val="20000"/>
              </a:spcBef>
              <a:spcAft>
                <a:spcPct val="0"/>
              </a:spcAft>
              <a:buClrTx/>
              <a:buSzTx/>
              <a:buNone/>
              <a:tabLst/>
              <a:defRPr/>
            </a:pPr>
            <a:r>
              <a:rPr lang="en-GB" sz="2000" u="none" kern="0" baseline="0" dirty="0" smtClean="0">
                <a:latin typeface="+mn-lt"/>
              </a:rPr>
              <a:t>1870-1945</a:t>
            </a:r>
            <a:r>
              <a:rPr lang="en-GB" sz="2000" u="none" kern="0" dirty="0" smtClean="0">
                <a:latin typeface="+mn-lt"/>
              </a:rPr>
              <a:t> – Democrats and dictators</a:t>
            </a:r>
          </a:p>
          <a:p>
            <a:pPr marL="533400" marR="0" lvl="0" indent="-533400" algn="l" defTabSz="914400" rtl="0" eaLnBrk="1" fontAlgn="base" latinLnBrk="0" hangingPunct="1">
              <a:lnSpc>
                <a:spcPct val="80000"/>
              </a:lnSpc>
              <a:spcBef>
                <a:spcPct val="20000"/>
              </a:spcBef>
              <a:spcAft>
                <a:spcPct val="0"/>
              </a:spcAft>
              <a:buClrTx/>
              <a:buSzTx/>
              <a:buNone/>
              <a:tabLst/>
              <a:defRPr/>
            </a:pPr>
            <a:endParaRPr lang="en-GB" sz="2000" u="none" kern="0" dirty="0" smtClean="0">
              <a:latin typeface="+mn-lt"/>
            </a:endParaRPr>
          </a:p>
          <a:p>
            <a:pPr marL="533400" marR="0" lvl="0" indent="-533400" algn="l" defTabSz="914400" rtl="0" eaLnBrk="1" fontAlgn="base" latinLnBrk="0" hangingPunct="1">
              <a:lnSpc>
                <a:spcPct val="80000"/>
              </a:lnSpc>
              <a:spcBef>
                <a:spcPct val="20000"/>
              </a:spcBef>
              <a:spcAft>
                <a:spcPct val="0"/>
              </a:spcAft>
              <a:buClrTx/>
              <a:buSzTx/>
              <a:buNone/>
              <a:tabLst/>
              <a:defRPr/>
            </a:pPr>
            <a:r>
              <a:rPr kumimoji="0" lang="en-GB" sz="2000" b="0" i="0" strike="noStrike" kern="0" cap="none" spc="0" normalizeH="0" baseline="0" noProof="0" dirty="0" smtClean="0">
                <a:ln>
                  <a:noFill/>
                </a:ln>
                <a:solidFill>
                  <a:schemeClr val="tx1"/>
                </a:solidFill>
                <a:effectLst/>
                <a:uLnTx/>
                <a:uFillTx/>
                <a:latin typeface="+mn-lt"/>
                <a:ea typeface="+mn-ea"/>
                <a:cs typeface="Times New Roman" pitchFamily="18" charset="0"/>
              </a:rPr>
              <a:t>1945 – decolonisation, migration,</a:t>
            </a:r>
            <a:r>
              <a:rPr kumimoji="0" lang="en-GB" sz="2000" b="0" i="0" strike="noStrike" kern="0" cap="none" spc="0" normalizeH="0" noProof="0" dirty="0" smtClean="0">
                <a:ln>
                  <a:noFill/>
                </a:ln>
                <a:solidFill>
                  <a:schemeClr val="tx1"/>
                </a:solidFill>
                <a:effectLst/>
                <a:uLnTx/>
                <a:uFillTx/>
                <a:latin typeface="+mn-lt"/>
                <a:ea typeface="+mn-ea"/>
                <a:cs typeface="Times New Roman" pitchFamily="18" charset="0"/>
              </a:rPr>
              <a:t> tourism</a:t>
            </a:r>
            <a:endParaRPr kumimoji="0" lang="en-GB" sz="2000" b="0" i="0" u="none" strike="noStrike" kern="0" cap="none" spc="0" normalizeH="0" baseline="0" noProof="0" dirty="0" smtClean="0">
              <a:ln>
                <a:noFill/>
              </a:ln>
              <a:solidFill>
                <a:schemeClr val="tx1"/>
              </a:solidFill>
              <a:effectLst/>
              <a:uLnTx/>
              <a:uFillTx/>
              <a:latin typeface="+mn-lt"/>
              <a:ea typeface="+mn-ea"/>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418" name="Picture 2" descr="Jumby Bay, Antigua"/>
          <p:cNvPicPr>
            <a:picLocks noGrp="1" noChangeAspect="1" noChangeArrowheads="1"/>
          </p:cNvPicPr>
          <p:nvPr>
            <p:ph/>
          </p:nvPr>
        </p:nvPicPr>
        <p:blipFill>
          <a:blip r:embed="rId3" cstate="print"/>
          <a:srcRect/>
          <a:stretch>
            <a:fillRect/>
          </a:stretch>
        </p:blipFill>
        <p:spPr>
          <a:xfrm>
            <a:off x="4427538" y="330200"/>
            <a:ext cx="4321175" cy="2738438"/>
          </a:xfrm>
          <a:noFill/>
          <a:ln/>
        </p:spPr>
      </p:pic>
      <p:pic>
        <p:nvPicPr>
          <p:cNvPr id="60419" name="Picture 3" descr="Caribbean sea"/>
          <p:cNvPicPr>
            <a:picLocks noChangeAspect="1" noChangeArrowheads="1"/>
          </p:cNvPicPr>
          <p:nvPr/>
        </p:nvPicPr>
        <p:blipFill>
          <a:blip r:embed="rId4" cstate="print"/>
          <a:srcRect/>
          <a:stretch>
            <a:fillRect/>
          </a:stretch>
        </p:blipFill>
        <p:spPr bwMode="auto">
          <a:xfrm>
            <a:off x="4500563" y="3284538"/>
            <a:ext cx="4248150" cy="3186112"/>
          </a:xfrm>
          <a:prstGeom prst="rect">
            <a:avLst/>
          </a:prstGeom>
          <a:noFill/>
        </p:spPr>
      </p:pic>
      <p:pic>
        <p:nvPicPr>
          <p:cNvPr id="60420" name="Picture 4" descr="Caribbean palm tree"/>
          <p:cNvPicPr>
            <a:picLocks noChangeAspect="1" noChangeArrowheads="1"/>
          </p:cNvPicPr>
          <p:nvPr/>
        </p:nvPicPr>
        <p:blipFill>
          <a:blip r:embed="rId5" cstate="print"/>
          <a:srcRect/>
          <a:stretch>
            <a:fillRect/>
          </a:stretch>
        </p:blipFill>
        <p:spPr bwMode="auto">
          <a:xfrm>
            <a:off x="468313" y="828675"/>
            <a:ext cx="3565525" cy="4752975"/>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0418" name="Picture 2" descr="Jumby Bay, Antigua"/>
          <p:cNvPicPr>
            <a:picLocks noGrp="1" noChangeAspect="1" noChangeArrowheads="1"/>
          </p:cNvPicPr>
          <p:nvPr>
            <p:ph/>
          </p:nvPr>
        </p:nvPicPr>
        <p:blipFill>
          <a:blip r:embed="rId3" cstate="print"/>
          <a:srcRect/>
          <a:stretch>
            <a:fillRect/>
          </a:stretch>
        </p:blipFill>
        <p:spPr>
          <a:xfrm>
            <a:off x="4427538" y="330200"/>
            <a:ext cx="4321175" cy="2738438"/>
          </a:xfrm>
          <a:noFill/>
          <a:ln/>
        </p:spPr>
      </p:pic>
      <p:pic>
        <p:nvPicPr>
          <p:cNvPr id="60419" name="Picture 3" descr="Caribbean sea"/>
          <p:cNvPicPr>
            <a:picLocks noChangeAspect="1" noChangeArrowheads="1"/>
          </p:cNvPicPr>
          <p:nvPr/>
        </p:nvPicPr>
        <p:blipFill>
          <a:blip r:embed="rId4" cstate="print"/>
          <a:srcRect/>
          <a:stretch>
            <a:fillRect/>
          </a:stretch>
        </p:blipFill>
        <p:spPr bwMode="auto">
          <a:xfrm>
            <a:off x="4500563" y="3284538"/>
            <a:ext cx="4248150" cy="3186112"/>
          </a:xfrm>
          <a:prstGeom prst="rect">
            <a:avLst/>
          </a:prstGeom>
          <a:noFill/>
        </p:spPr>
      </p:pic>
      <p:pic>
        <p:nvPicPr>
          <p:cNvPr id="184322" name="Picture 2" descr="All Inclusive Hotels in Punta Cana">
            <a:hlinkClick r:id="rId5" tooltip="All Inclusive Hotels in Punta Cana"/>
          </p:cNvPr>
          <p:cNvPicPr>
            <a:picLocks noChangeAspect="1" noChangeArrowheads="1"/>
          </p:cNvPicPr>
          <p:nvPr/>
        </p:nvPicPr>
        <p:blipFill>
          <a:blip r:embed="rId6" cstate="print"/>
          <a:srcRect/>
          <a:stretch>
            <a:fillRect/>
          </a:stretch>
        </p:blipFill>
        <p:spPr bwMode="auto">
          <a:xfrm>
            <a:off x="467544" y="836711"/>
            <a:ext cx="3600400" cy="4800533"/>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3528" y="908720"/>
            <a:ext cx="8564782" cy="5262979"/>
          </a:xfrm>
          <a:prstGeom prst="rect">
            <a:avLst/>
          </a:prstGeom>
          <a:noFill/>
        </p:spPr>
        <p:txBody>
          <a:bodyPr wrap="square" rtlCol="0">
            <a:spAutoFit/>
          </a:bodyPr>
          <a:lstStyle/>
          <a:p>
            <a:pPr>
              <a:buNone/>
            </a:pPr>
            <a:r>
              <a:rPr lang="en-GB" dirty="0" smtClean="0"/>
              <a:t>[I]</a:t>
            </a:r>
            <a:r>
              <a:rPr lang="en-GB" dirty="0" smtClean="0"/>
              <a:t>t </a:t>
            </a:r>
            <a:r>
              <a:rPr lang="en-GB" dirty="0" smtClean="0"/>
              <a:t>is inaccurate to refer to the Caribbean as a ‘cultural area’, if by ‘culture’ is meant a common body of historical tradition.  The very diverse origins of Caribbean populations; the complicated history of European cultural impositions; and the absence in most such societies of any firm continuity of the culture of the colonial power have resulted in a very heterogeneous cultural picture.  And yet the societies of the Caribbean...exhibit similarities that cannot possibly be attributed to mere coincidence.  It probably would be accurate (though stylistically unwieldy) to refer to the Caribbean as a ‘societal area’, since its components societies probably share more social-structural features than they do cultural </a:t>
            </a:r>
            <a:r>
              <a:rPr lang="en-GB" dirty="0" smtClean="0"/>
              <a:t>features </a:t>
            </a:r>
            <a:r>
              <a:rPr lang="en-GB" dirty="0" smtClean="0"/>
              <a:t>(</a:t>
            </a:r>
            <a:r>
              <a:rPr lang="en-GB" dirty="0" err="1" smtClean="0"/>
              <a:t>Mintz</a:t>
            </a:r>
            <a:r>
              <a:rPr lang="en-GB" dirty="0" smtClean="0"/>
              <a:t>, 1966)</a:t>
            </a:r>
            <a:endParaRPr lang="en-GB"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851" y="1142220"/>
            <a:ext cx="5292080" cy="4573560"/>
          </a:xfrm>
          <a:prstGeom prst="rect">
            <a:avLst/>
          </a:prstGeom>
        </p:spPr>
        <p:txBody>
          <a:bodyPr wrap="square">
            <a:spAutoFit/>
          </a:bodyPr>
          <a:lstStyle/>
          <a:p>
            <a:pPr>
              <a:buNone/>
            </a:pPr>
            <a:r>
              <a:rPr lang="en-GB" dirty="0" smtClean="0"/>
              <a:t>I think that the arrival and proliferation of the plantations is the most important historical phenomenon to have come about in the Caribbean, to the extent that if it had not occurred the islands of the region might today perhaps be miniature replicas – at least in demographic and ethnological terms – of the European nations that colonized them (</a:t>
            </a:r>
            <a:r>
              <a:rPr lang="en-GB" dirty="0" err="1" smtClean="0"/>
              <a:t>Benítez</a:t>
            </a:r>
            <a:r>
              <a:rPr lang="en-GB" dirty="0" smtClean="0"/>
              <a:t>-</a:t>
            </a:r>
            <a:r>
              <a:rPr lang="en-GB" dirty="0" err="1" smtClean="0"/>
              <a:t>Rojo</a:t>
            </a:r>
            <a:r>
              <a:rPr lang="en-GB" dirty="0" smtClean="0"/>
              <a:t>, 1992)</a:t>
            </a:r>
          </a:p>
        </p:txBody>
      </p:sp>
      <p:pic>
        <p:nvPicPr>
          <p:cNvPr id="60418" name="Picture 2" descr="Benitez-Rojo"/>
          <p:cNvPicPr>
            <a:picLocks noChangeAspect="1" noChangeArrowheads="1"/>
          </p:cNvPicPr>
          <p:nvPr/>
        </p:nvPicPr>
        <p:blipFill>
          <a:blip r:embed="rId3" cstate="print"/>
          <a:srcRect/>
          <a:stretch>
            <a:fillRect/>
          </a:stretch>
        </p:blipFill>
        <p:spPr bwMode="auto">
          <a:xfrm>
            <a:off x="5651782" y="1063023"/>
            <a:ext cx="3312368" cy="4731954"/>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hitchcock.itc.virginia.edu/SlaveTrade/collection/large/Hamilton1.JPG"/>
          <p:cNvPicPr>
            <a:picLocks noChangeAspect="1" noChangeArrowheads="1"/>
          </p:cNvPicPr>
          <p:nvPr/>
        </p:nvPicPr>
        <p:blipFill>
          <a:blip r:embed="rId3" cstate="print"/>
          <a:srcRect/>
          <a:stretch>
            <a:fillRect/>
          </a:stretch>
        </p:blipFill>
        <p:spPr bwMode="auto">
          <a:xfrm>
            <a:off x="470123" y="369000"/>
            <a:ext cx="8203754" cy="6120000"/>
          </a:xfrm>
          <a:prstGeom prst="rect">
            <a:avLst/>
          </a:prstGeom>
          <a:noFill/>
        </p:spPr>
      </p:pic>
    </p:spTree>
  </p:cSld>
  <p:clrMapOvr>
    <a:masterClrMapping/>
  </p:clrMapOvr>
  <p:transition advTm="12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hitchcock.itc.virginia.edu/SlaveTrade/collection/large/Hamilton2.JPG"/>
          <p:cNvPicPr>
            <a:picLocks noChangeAspect="1" noChangeArrowheads="1"/>
          </p:cNvPicPr>
          <p:nvPr/>
        </p:nvPicPr>
        <p:blipFill>
          <a:blip r:embed="rId3" cstate="print"/>
          <a:srcRect/>
          <a:stretch>
            <a:fillRect/>
          </a:stretch>
        </p:blipFill>
        <p:spPr bwMode="auto">
          <a:xfrm>
            <a:off x="497433" y="369000"/>
            <a:ext cx="8149134" cy="6120000"/>
          </a:xfrm>
          <a:prstGeom prst="rect">
            <a:avLst/>
          </a:prstGeom>
          <a:noFill/>
        </p:spPr>
      </p:pic>
    </p:spTree>
  </p:cSld>
  <p:clrMapOvr>
    <a:masterClrMapping/>
  </p:clrMapOvr>
  <p:transition advTm="12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hitchcock.itc.virginia.edu/SlaveTrade/collection/large/Hamilton3.JPG"/>
          <p:cNvPicPr>
            <a:picLocks noChangeAspect="1" noChangeArrowheads="1"/>
          </p:cNvPicPr>
          <p:nvPr/>
        </p:nvPicPr>
        <p:blipFill>
          <a:blip r:embed="rId3" cstate="print"/>
          <a:srcRect/>
          <a:stretch>
            <a:fillRect/>
          </a:stretch>
        </p:blipFill>
        <p:spPr bwMode="auto">
          <a:xfrm>
            <a:off x="386440" y="386097"/>
            <a:ext cx="8371121" cy="6085805"/>
          </a:xfrm>
          <a:prstGeom prst="rect">
            <a:avLst/>
          </a:prstGeom>
          <a:noFill/>
        </p:spPr>
      </p:pic>
    </p:spTree>
  </p:cSld>
  <p:clrMapOvr>
    <a:masterClrMapping/>
  </p:clrMapOvr>
  <p:transition advTm="12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http://hitchcock.itc.virginia.edu/SlaveTrade/collection/large/NW0051.JPG"/>
          <p:cNvPicPr>
            <a:picLocks noChangeAspect="1" noChangeArrowheads="1"/>
          </p:cNvPicPr>
          <p:nvPr/>
        </p:nvPicPr>
        <p:blipFill>
          <a:blip r:embed="rId3" cstate="print"/>
          <a:srcRect/>
          <a:stretch>
            <a:fillRect/>
          </a:stretch>
        </p:blipFill>
        <p:spPr bwMode="auto">
          <a:xfrm>
            <a:off x="367047" y="369000"/>
            <a:ext cx="8409907" cy="6120000"/>
          </a:xfrm>
          <a:prstGeom prst="rect">
            <a:avLst/>
          </a:prstGeom>
          <a:noFill/>
        </p:spPr>
      </p:pic>
    </p:spTree>
  </p:cSld>
  <p:clrMapOvr>
    <a:masterClrMapping/>
  </p:clrMapOvr>
  <p:transition advTm="12000">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77850" marR="0" indent="-577850" algn="just" defTabSz="914400" rtl="0" eaLnBrk="1" fontAlgn="base" latinLnBrk="0" hangingPunct="1">
          <a:lnSpc>
            <a:spcPct val="80000"/>
          </a:lnSpc>
          <a:spcBef>
            <a:spcPct val="20000"/>
          </a:spcBef>
          <a:spcAft>
            <a:spcPct val="0"/>
          </a:spcAft>
          <a:buClrTx/>
          <a:buSzTx/>
          <a:buFontTx/>
          <a:buAutoNum type="arabicPeriod"/>
          <a:tabLst/>
          <a:defRPr kumimoji="0" lang="en-GB" sz="28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77850" marR="0" indent="-577850" algn="just" defTabSz="914400" rtl="0" eaLnBrk="1" fontAlgn="base" latinLnBrk="0" hangingPunct="1">
          <a:lnSpc>
            <a:spcPct val="80000"/>
          </a:lnSpc>
          <a:spcBef>
            <a:spcPct val="20000"/>
          </a:spcBef>
          <a:spcAft>
            <a:spcPct val="0"/>
          </a:spcAft>
          <a:buClrTx/>
          <a:buSzTx/>
          <a:buFontTx/>
          <a:buAutoNum type="arabicPeriod"/>
          <a:tabLst/>
          <a:defRPr kumimoji="0" lang="en-GB" sz="28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1610</TotalTime>
  <Words>1064</Words>
  <Application>Microsoft Office PowerPoint</Application>
  <PresentationFormat>On-screen Show (4:3)</PresentationFormat>
  <Paragraphs>67</Paragraphs>
  <Slides>33</Slides>
  <Notes>33</Notes>
  <HiddenSlides>4</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Major phases in Caribbean history</vt:lpstr>
      <vt:lpstr>Slide 31</vt:lpstr>
      <vt:lpstr>Slide 32</vt:lpstr>
      <vt:lpstr>Slide 33</vt:lpstr>
    </vt:vector>
  </TitlesOfParts>
  <Company>RHUL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David Lambert</dc:creator>
  <cp:lastModifiedBy>David</cp:lastModifiedBy>
  <cp:revision>122</cp:revision>
  <dcterms:created xsi:type="dcterms:W3CDTF">2004-08-17T11:00:14Z</dcterms:created>
  <dcterms:modified xsi:type="dcterms:W3CDTF">2011-10-10T14:38:17Z</dcterms:modified>
</cp:coreProperties>
</file>